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1" r:id="rId1"/>
    <p:sldMasterId id="2147483662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51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471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hyperlink" Target="https://developer.apple.com/library/prerelease/ios/documentation/UIKit/Reference/UIApplication_Class/index.html%23//apple_ref/occ/cl/UIApplication" TargetMode="Externa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366CC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UIApplication</a:t>
            </a:r>
            <a:r>
              <a:rPr lang="en" sz="1000"/>
              <a:t>object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/>
              <a:t>The </a:t>
            </a:r>
            <a:r>
              <a:rPr lang="en" sz="1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UIApplication</a:t>
            </a:r>
            <a:r>
              <a:rPr lang="en" sz="1000"/>
              <a:t> object manages the event loop and other high-level app behaviors. It also reports key app transitions and some special events (such as incoming push notifications) to its delegate, which is a custom object you define. Use the </a:t>
            </a:r>
            <a:r>
              <a:rPr lang="en" sz="1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UIApplication</a:t>
            </a:r>
            <a:r>
              <a:rPr lang="en" sz="1000"/>
              <a:t> object as is—that is, without subclassing.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366CC"/>
                </a:solidFill>
              </a:rPr>
              <a:t>App delegate</a:t>
            </a:r>
            <a:r>
              <a:rPr lang="en" sz="1000"/>
              <a:t>object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/>
              <a:t>The app delegate is the heart of your custom code. This object works in tandem with the </a:t>
            </a:r>
            <a:r>
              <a:rPr lang="en" sz="1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UIApplication</a:t>
            </a:r>
            <a:r>
              <a:rPr lang="en" sz="1000"/>
              <a:t> object to handle app initialization, state transitions, and many high-level app events. This object is also the only one guaranteed to be present in every app, so it is often used to set up the app’s initial data structures.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Here the hosting company says something about themselves</a:t>
            </a: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/>
          <p:nvPr/>
        </p:nvSpPr>
        <p:spPr>
          <a:xfrm>
            <a:off x="1113550" y="3956981"/>
            <a:ext cx="7188300" cy="95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@WOMENWHOCODE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3" name="Shape 43"/>
          <p:cNvSpPr txBox="1"/>
          <p:nvPr/>
        </p:nvSpPr>
        <p:spPr>
          <a:xfrm>
            <a:off x="1113550" y="3956981"/>
            <a:ext cx="7188300" cy="95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@WOMENWHOCODE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WCode Templat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599" cy="4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8600" algn="l" rtl="0">
              <a:spcBef>
                <a:spcPts val="700"/>
              </a:spcBef>
              <a:buClr>
                <a:schemeClr val="dk1"/>
              </a:buClr>
              <a:buFont typeface="Calibri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42950" indent="-171450" algn="l" rtl="0">
              <a:spcBef>
                <a:spcPts val="3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114300" algn="l" rtl="0">
              <a:spcBef>
                <a:spcPts val="36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14300" algn="l" rtl="0">
              <a:spcBef>
                <a:spcPts val="36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14300" algn="l" rtl="0">
              <a:spcBef>
                <a:spcPts val="36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rgbClr val="00B6AA"/>
              </a:buClr>
              <a:buNone/>
              <a:defRPr>
                <a:solidFill>
                  <a:srgbClr val="00B6AA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1113550" y="3956981"/>
            <a:ext cx="7188300" cy="95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@WOMENWHOCODE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/>
          <p:nvPr/>
        </p:nvSpPr>
        <p:spPr>
          <a:xfrm>
            <a:off x="1113550" y="3956981"/>
            <a:ext cx="7188300" cy="95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@WOMENWHOCODE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5001281"/>
            <a:ext cx="9144000" cy="163200"/>
          </a:xfrm>
          <a:prstGeom prst="rect">
            <a:avLst/>
          </a:prstGeom>
          <a:solidFill>
            <a:srgbClr val="00B6A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eXT" TargetMode="External"/><Relationship Id="rId4" Type="http://schemas.openxmlformats.org/officeDocument/2006/relationships/hyperlink" Target="http://en.wikipedia.org/wiki/NeXTSTEP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WomenWhoCode/iOSBootcamp/tree/master/Lesson%201/HelloWorl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WomenWhoCode/iOSBootcamp/tree/master/Lesson%201/LearnAlphabet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meetup.com/Women-Who-Code-SF/events/186165972/" TargetMode="External"/><Relationship Id="rId12" Type="http://schemas.openxmlformats.org/officeDocument/2006/relationships/hyperlink" Target="http://www.meetup.com/Women-Who-Code-SF/events/134665212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meetup.com/Women-Who-Code-Boulder-Denver/events/151550222/" TargetMode="External"/><Relationship Id="rId4" Type="http://schemas.openxmlformats.org/officeDocument/2006/relationships/hyperlink" Target="http://www.meetup.com/Women-Who-Code-NYC/events/182876952/" TargetMode="External"/><Relationship Id="rId5" Type="http://schemas.openxmlformats.org/officeDocument/2006/relationships/hyperlink" Target="http://www.meetup.com/Women-Who-Code-SF/events/184181232/" TargetMode="External"/><Relationship Id="rId6" Type="http://schemas.openxmlformats.org/officeDocument/2006/relationships/hyperlink" Target="http://www.meetup.com/Women-Who-Code-SF/events/187466672/" TargetMode="External"/><Relationship Id="rId7" Type="http://schemas.openxmlformats.org/officeDocument/2006/relationships/hyperlink" Target="http://www.meetup.com/Women-Who-Code-LA/events/183536722/" TargetMode="External"/><Relationship Id="rId8" Type="http://schemas.openxmlformats.org/officeDocument/2006/relationships/hyperlink" Target="http://www.meetup.com/Women-Who-Code-SF/events/185963242/" TargetMode="External"/><Relationship Id="rId9" Type="http://schemas.openxmlformats.org/officeDocument/2006/relationships/hyperlink" Target="http://www.meetup.com/Women-Who-Code-Boulder-Denver/events/139616772/" TargetMode="External"/><Relationship Id="rId10" Type="http://schemas.openxmlformats.org/officeDocument/2006/relationships/hyperlink" Target="http://www.meetup.com/Women-Who-Code-NYC/events/180115632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tunes.apple.com/us/app/xcode/id497799835?mt=12&amp;ign-mpt=uo=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750" y="810731"/>
            <a:ext cx="8224499" cy="299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8481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Books and other resources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599" cy="3743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lvl="0" indent="0" rtl="0"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100000"/>
              <a:buNone/>
            </a:pPr>
            <a:endParaRPr lang="en-US" sz="1400" dirty="0" smtClean="0">
              <a:latin typeface="Arial"/>
              <a:ea typeface="Arial"/>
              <a:cs typeface="Arial"/>
              <a:sym typeface="Arial"/>
            </a:endParaRPr>
          </a:p>
          <a:p>
            <a:pPr marL="482600" lvl="0" indent="-342900">
              <a:spcBef>
                <a:spcPts val="24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Apple documentation (Free!)</a:t>
            </a:r>
            <a:endParaRPr lang="en-US" sz="1400" dirty="0">
              <a:latin typeface="Arial"/>
              <a:ea typeface="Arial"/>
              <a:cs typeface="Arial"/>
              <a:sym typeface="Arial"/>
            </a:endParaRPr>
          </a:p>
          <a:p>
            <a:pPr marL="482600" lvl="0" indent="-342900" rtl="0"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400" dirty="0" smtClean="0">
                <a:latin typeface="Arial"/>
                <a:ea typeface="Arial"/>
                <a:cs typeface="Arial"/>
                <a:sym typeface="Arial"/>
              </a:rPr>
              <a:t>RayWenderlich  </a:t>
            </a: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- web Tutorials, iOS 7 By Tutorials, </a:t>
            </a:r>
            <a:r>
              <a:rPr lang="en" sz="1400" dirty="0" smtClean="0">
                <a:latin typeface="Arial"/>
                <a:ea typeface="Arial"/>
                <a:cs typeface="Arial"/>
                <a:sym typeface="Arial"/>
              </a:rPr>
              <a:t>Objective-C</a:t>
            </a:r>
            <a:endParaRPr lang="en-US" sz="1400" dirty="0">
              <a:latin typeface="Arial"/>
              <a:ea typeface="Arial"/>
              <a:cs typeface="Arial"/>
              <a:sym typeface="Arial"/>
            </a:endParaRPr>
          </a:p>
          <a:p>
            <a:pPr marL="482600" lvl="0" indent="-342900" rtl="0"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400" dirty="0" smtClean="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Big Nerd Ranch Guide - iOS Programming, Objective-C </a:t>
            </a:r>
            <a:r>
              <a:rPr lang="en" sz="1400" dirty="0" smtClean="0">
                <a:latin typeface="Arial"/>
                <a:ea typeface="Arial"/>
                <a:cs typeface="Arial"/>
                <a:sym typeface="Arial"/>
              </a:rPr>
              <a:t>Programming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84810" y="-8591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dirty="0"/>
              <a:t>  Bootcamp Schedule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30200" y="624118"/>
            <a:ext cx="8283599" cy="44682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Basics of Cocoa, Xcode, Interface Builder, Storyboards, UIKit (UIButton, UITextField, UIImageView etc)</a:t>
            </a:r>
          </a:p>
          <a:p>
            <a:pPr marL="914400" lvl="1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1400" dirty="0"/>
              <a:t>Demo: Hello World app, Learn Alphabets app</a:t>
            </a:r>
          </a:p>
          <a:p>
            <a:pPr marL="914400" lvl="1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1400" dirty="0"/>
              <a:t>Homework: Silver Challenge - Learn all alphabet with sound. </a:t>
            </a:r>
          </a:p>
          <a:p>
            <a:pPr marL="0" lvl="0" indent="0" rtl="0">
              <a:spcBef>
                <a:spcPts val="480"/>
              </a:spcBef>
              <a:buNone/>
            </a:pPr>
            <a:endParaRPr sz="1400" dirty="0"/>
          </a:p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Basics of Objective-C, UINavigationBar with  UITabbar, Memory Management</a:t>
            </a:r>
          </a:p>
          <a:p>
            <a:pPr marL="914400" lvl="1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1400" dirty="0"/>
              <a:t>Demo: Tab bar Project - Enhance the Learn Alphabets app</a:t>
            </a:r>
          </a:p>
          <a:p>
            <a:pPr marL="914400" lvl="1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1400" dirty="0"/>
              <a:t>Homework: to improve on that project. Add silver points. </a:t>
            </a:r>
          </a:p>
          <a:p>
            <a:pPr marL="457200" lvl="0" indent="0" rtl="0">
              <a:spcBef>
                <a:spcPts val="480"/>
              </a:spcBef>
              <a:buNone/>
            </a:pPr>
            <a:endParaRPr sz="1400" dirty="0"/>
          </a:p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TableView, Delegates, MVC</a:t>
            </a:r>
          </a:p>
          <a:p>
            <a:pPr marL="914400" lvl="1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1400" dirty="0"/>
              <a:t>Demo: Todo list project., or use tableviews in the Learn Alphabets app </a:t>
            </a:r>
          </a:p>
          <a:p>
            <a:pPr marL="914400" lvl="1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1400" dirty="0"/>
              <a:t>Homework: Improve on the project. Add gold points on the project. </a:t>
            </a:r>
          </a:p>
          <a:p>
            <a:pPr marL="457200" lvl="0" indent="0" rtl="0">
              <a:spcBef>
                <a:spcPts val="480"/>
              </a:spcBef>
              <a:buNone/>
            </a:pPr>
            <a:endParaRPr sz="1400" dirty="0"/>
          </a:p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Advanced TableView OR Gesture Recognition </a:t>
            </a:r>
          </a:p>
          <a:p>
            <a:pPr marL="914400" lvl="1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1400" dirty="0"/>
              <a:t>Demo: Swipe left to delete the row, swipe right to add a row (try on previous project!)</a:t>
            </a:r>
          </a:p>
          <a:p>
            <a:pPr marL="914400" lvl="1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1400" dirty="0"/>
              <a:t>Homework: Sky is the limit :)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8481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Cocoa and Objective-C Background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30200" y="670775"/>
            <a:ext cx="8283599" cy="426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Cocoa Touch is the programming framework driving user interaction on iOS.</a:t>
            </a:r>
          </a:p>
          <a:p>
            <a:pPr marL="0" lvl="0" indent="0" rtl="0">
              <a:spcBef>
                <a:spcPts val="60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provides multi-touch, buttons, table lists, page transitions, collection view and gestures on the iPhone</a:t>
            </a:r>
          </a:p>
          <a:p>
            <a:pPr marL="0" lvl="0" indent="0" rtl="0">
              <a:spcBef>
                <a:spcPts val="60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Built upon the Model-View-Controller paradigm</a:t>
            </a:r>
          </a:p>
          <a:p>
            <a:pPr marL="0" lvl="0" indent="0" rtl="0">
              <a:spcBef>
                <a:spcPts val="60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When combined with the Interface Builder tool, it is both easy and fun to use drag-and-drop to design the next great iOS application.</a:t>
            </a:r>
          </a:p>
          <a:p>
            <a:pPr marL="0" lvl="0" indent="0" rtl="0">
              <a:spcBef>
                <a:spcPts val="60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Developed in 1980s. And selected as the main language used by</a:t>
            </a:r>
            <a:r>
              <a:rPr lang="en" sz="1800"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NeXT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for its</a:t>
            </a:r>
            <a:r>
              <a:rPr lang="en" sz="1800"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NeXTSTEP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operating system, from which OS X and iOS are derived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8481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XCode 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1" y="891925"/>
            <a:ext cx="5872374" cy="413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8481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Interface Builder - Add a image 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2" y="986325"/>
            <a:ext cx="5654801" cy="397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8481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Storyboard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8783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65000"/>
              </a:lnSpc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/>
              <a:t>Visual representation of the of views and flow of iOS on one canvas.</a:t>
            </a:r>
          </a:p>
          <a:p>
            <a:pPr marL="457200" lvl="0" indent="-304800" rtl="0">
              <a:lnSpc>
                <a:spcPct val="165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Shows screens of content and the connections between those screens using segue</a:t>
            </a:r>
          </a:p>
          <a:p>
            <a:pPr marL="457200" lvl="0" indent="-304800" rtl="0">
              <a:lnSpc>
                <a:spcPct val="165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Editor allows you to add buttons, labels, table views, and text views onto scenes.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598" y="898350"/>
            <a:ext cx="4314250" cy="33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Welcome to WWC Bootcamp app.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Welcome to Xcode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7675"/>
            <a:ext cx="5603275" cy="36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Select New Project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6375"/>
            <a:ext cx="5671725" cy="37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Name your Project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" y="1063375"/>
            <a:ext cx="5747950" cy="404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9600" b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Welcome!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Project Template Samples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762" y="1017525"/>
            <a:ext cx="404812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075" y="1017525"/>
            <a:ext cx="1803500" cy="303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450" y="1017525"/>
            <a:ext cx="1979025" cy="30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57200" y="2898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Choose Project Template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" y="1063375"/>
            <a:ext cx="5747950" cy="404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2898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Single View Application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03397"/>
            <a:ext cx="5821125" cy="392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First Look of your project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35625"/>
            <a:ext cx="5728900" cy="402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Main.Storyboard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2" y="1063375"/>
            <a:ext cx="6197725" cy="40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Add UILabel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63375"/>
            <a:ext cx="5798400" cy="4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Add a UIImageView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" y="1158925"/>
            <a:ext cx="5800304" cy="40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Add a Image to the project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98875"/>
            <a:ext cx="5694150" cy="400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Run the Project !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562" y="951024"/>
            <a:ext cx="2496874" cy="4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Yaay ! We have learned how to develop an iPhone app ! </a:t>
            </a:r>
            <a:endParaRPr sz="3600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b="1" dirty="0"/>
              <a:t>Kudos to all of you </a:t>
            </a:r>
            <a:r>
              <a:rPr lang="en" sz="3600" b="1" dirty="0" smtClean="0"/>
              <a:t>!</a:t>
            </a:r>
            <a:endParaRPr lang="en-US" sz="3600" b="1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sz="3600" b="1" dirty="0"/>
          </a:p>
          <a:p>
            <a:pPr lvl="0">
              <a:spcBef>
                <a:spcPts val="0"/>
              </a:spcBef>
              <a:buSzPct val="30555"/>
              <a:buNone/>
            </a:pPr>
            <a:r>
              <a:rPr lang="en" sz="3600" b="1" dirty="0"/>
              <a:t>GitHub Link - </a:t>
            </a:r>
            <a:r>
              <a:rPr lang="en" sz="2000" dirty="0">
                <a:hlinkClick r:id="rId3"/>
              </a:rPr>
              <a:t>https://github.com/WomenWhoCode/iOSBootcamp/tree/master/Lesson%201/HelloWorld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b="1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82296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Women Who Code is a global non-profit dedicated to </a:t>
            </a:r>
            <a:r>
              <a:rPr lang="en" sz="24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INSPIRING</a:t>
            </a:r>
            <a:r>
              <a:rPr lang="en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women to </a:t>
            </a:r>
            <a:r>
              <a:rPr lang="en" sz="24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r>
              <a:rPr lang="en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in technology careers. We provide an </a:t>
            </a:r>
            <a:r>
              <a:rPr lang="en" sz="24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AVENUE</a:t>
            </a:r>
            <a:r>
              <a:rPr lang="en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into tech, empower women with skills needed for professional </a:t>
            </a:r>
            <a:r>
              <a:rPr lang="en" sz="24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ADVANCEMENT</a:t>
            </a:r>
            <a:r>
              <a:rPr lang="en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, and provide environments where </a:t>
            </a:r>
            <a:r>
              <a:rPr lang="en" sz="24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NETWORKING</a:t>
            </a:r>
            <a:r>
              <a:rPr lang="en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24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MENTORSHIP</a:t>
            </a:r>
            <a:r>
              <a:rPr lang="en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are valued. 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Who we are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/>
              <a:t>The Main </a:t>
            </a:r>
            <a:r>
              <a:rPr lang="en" sz="2400" dirty="0" smtClean="0"/>
              <a:t>Function</a:t>
            </a:r>
            <a:endParaRPr lang="en" sz="2400" dirty="0"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200" y="9129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sz="1100" dirty="0" smtClean="0">
              <a:solidFill>
                <a:srgbClr val="A6139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 smtClean="0">
                <a:solidFill>
                  <a:srgbClr val="A61390"/>
                </a:solidFill>
                <a:latin typeface="Verdana"/>
                <a:ea typeface="Verdana"/>
                <a:cs typeface="Verdana"/>
                <a:sym typeface="Verdana"/>
              </a:rPr>
              <a:t>int </a:t>
            </a:r>
            <a:r>
              <a:rPr lang="en" sz="1100" dirty="0">
                <a:solidFill>
                  <a:srgbClr val="A61390"/>
                </a:solidFill>
                <a:latin typeface="Verdana"/>
                <a:ea typeface="Verdana"/>
                <a:cs typeface="Verdana"/>
                <a:sym typeface="Verdana"/>
              </a:rPr>
              <a:t>main(int argc, char * argv[])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rgbClr val="A61390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rgbClr val="A61390"/>
                </a:solidFill>
                <a:latin typeface="Verdana"/>
                <a:ea typeface="Verdana"/>
                <a:cs typeface="Verdana"/>
                <a:sym typeface="Verdana"/>
              </a:rPr>
              <a:t>    @autoreleasepool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rgbClr val="A61390"/>
                </a:solidFill>
                <a:latin typeface="Verdana"/>
                <a:ea typeface="Verdana"/>
                <a:cs typeface="Verdana"/>
                <a:sym typeface="Verdana"/>
              </a:rPr>
              <a:t>        return UIApplicationMain(argc, argv, nil, NSStringFromClass([AppDelegate class]));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rgbClr val="A61390"/>
                </a:solidFill>
                <a:latin typeface="Verdana"/>
                <a:ea typeface="Verdana"/>
                <a:cs typeface="Verdana"/>
                <a:sym typeface="Verdana"/>
              </a:rPr>
              <a:t>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rgbClr val="A6139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dirty="0">
              <a:solidFill>
                <a:srgbClr val="A6139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l="1647" t="7746" r="46710" b="65024"/>
          <a:stretch/>
        </p:blipFill>
        <p:spPr>
          <a:xfrm>
            <a:off x="457200" y="2806400"/>
            <a:ext cx="6431425" cy="21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/>
              <a:t>UIApplication and AppDelegate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50" y="1166025"/>
            <a:ext cx="5364699" cy="37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 States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Inactive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Active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Suspended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Background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Terminated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825" y="770150"/>
            <a:ext cx="3360975" cy="40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35000"/>
            <a:ext cx="8229600" cy="841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 Life Cycle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500" y="378573"/>
            <a:ext cx="4422075" cy="457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Learn Alphabet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Create Learn Alphabet Project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971000"/>
            <a:ext cx="6103403" cy="399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Add UIButton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1063375"/>
            <a:ext cx="5531876" cy="36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Add background color for buttons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207350"/>
            <a:ext cx="5419650" cy="355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Add Imageview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158300"/>
            <a:ext cx="5712624" cy="374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SplitView, ViewDidLoad, DidReceiveMemoryWarning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58175"/>
            <a:ext cx="6102949" cy="39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408206"/>
            <a:ext cx="8229600" cy="432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To date we have held more than </a:t>
            </a:r>
            <a:r>
              <a:rPr lang="en" sz="36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700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 events globally for </a:t>
            </a:r>
            <a:r>
              <a:rPr lang="en" sz="36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3600">
                <a:solidFill>
                  <a:srgbClr val="00B6AA"/>
                </a:solidFill>
              </a:rPr>
              <a:t>2</a:t>
            </a:r>
            <a:r>
              <a:rPr lang="en" sz="36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,000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 members spanning </a:t>
            </a:r>
            <a:r>
              <a:rPr lang="en" sz="36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 countries and we are growing by </a:t>
            </a:r>
            <a:r>
              <a:rPr lang="en" sz="36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1,000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 women per month.</a:t>
            </a:r>
          </a:p>
          <a:p>
            <a:pPr marL="0" lvl="0" indent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100"/>
              </a:spcBef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What we do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Connect Properties, IBAction and IBOutlets 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1181225"/>
            <a:ext cx="5505002" cy="360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4905375" y="631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Add IBAction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1181225"/>
            <a:ext cx="5778650" cy="37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Change Image on button click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75" y="1003275"/>
            <a:ext cx="6029096" cy="395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48481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Git Link for Learn Alphabet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599" cy="426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WomenWhoCode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iOSBootcamp</a:t>
            </a:r>
            <a:r>
              <a:rPr lang="en-US" sz="2400" dirty="0">
                <a:hlinkClick r:id="rId3"/>
              </a:rPr>
              <a:t>/tree/master/Lesson%201/</a:t>
            </a:r>
            <a:r>
              <a:rPr lang="en-US" sz="2400" dirty="0" err="1">
                <a:hlinkClick r:id="rId3"/>
              </a:rPr>
              <a:t>LearnAlphabet</a:t>
            </a:r>
            <a:endParaRPr sz="24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57200" y="17516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 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Feedback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8481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Key Initiatives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599" cy="426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</a:rPr>
              <a:t>Free technical study groups (</a:t>
            </a:r>
            <a:r>
              <a:rPr lang="en" sz="2400" u="sng">
                <a:solidFill>
                  <a:srgbClr val="00B6AA"/>
                </a:solidFill>
                <a:hlinkClick r:id="rId3"/>
              </a:rPr>
              <a:t>Ruby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lang="en" sz="2400" u="sng">
                <a:solidFill>
                  <a:srgbClr val="00B6AA"/>
                </a:solidFill>
                <a:hlinkClick r:id="rId4"/>
              </a:rPr>
              <a:t>Javascript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lang="en" sz="2400" u="sng">
                <a:solidFill>
                  <a:srgbClr val="00B6AA"/>
                </a:solidFill>
                <a:hlinkClick r:id="rId5"/>
              </a:rPr>
              <a:t>iOS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lang="en" sz="2400" u="sng">
                <a:solidFill>
                  <a:srgbClr val="00B6AA"/>
                </a:solidFill>
                <a:hlinkClick r:id="rId6"/>
              </a:rPr>
              <a:t>Android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lang="en" sz="2400" u="sng">
                <a:solidFill>
                  <a:srgbClr val="00B6AA"/>
                </a:solidFill>
                <a:hlinkClick r:id="rId7"/>
              </a:rPr>
              <a:t>Python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lang="en" sz="2400" u="sng">
                <a:solidFill>
                  <a:srgbClr val="00B6AA"/>
                </a:solidFill>
                <a:hlinkClick r:id="rId8"/>
              </a:rPr>
              <a:t>Algorithms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lang="en" sz="2400" u="sng">
                <a:solidFill>
                  <a:srgbClr val="00B6AA"/>
                </a:solidFill>
                <a:hlinkClick r:id="rId9"/>
              </a:rPr>
              <a:t>Data Science</a:t>
            </a:r>
            <a:r>
              <a:rPr lang="en" sz="2400">
                <a:solidFill>
                  <a:schemeClr val="dk1"/>
                </a:solidFill>
              </a:rPr>
              <a:t>)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</a:rPr>
              <a:t>Events featuring </a:t>
            </a:r>
            <a:r>
              <a:rPr lang="en" sz="2400" u="sng">
                <a:solidFill>
                  <a:srgbClr val="00B6AA"/>
                </a:solidFill>
                <a:hlinkClick r:id="rId10"/>
              </a:rPr>
              <a:t>influential tech industry experts</a:t>
            </a:r>
            <a:r>
              <a:rPr lang="en" sz="2400">
                <a:solidFill>
                  <a:schemeClr val="dk1"/>
                </a:solidFill>
              </a:rPr>
              <a:t> and investors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" sz="2400" u="sng">
                <a:solidFill>
                  <a:srgbClr val="00B6AA"/>
                </a:solidFill>
                <a:hlinkClick r:id="rId11"/>
              </a:rPr>
              <a:t>Career and leadership</a:t>
            </a:r>
            <a:r>
              <a:rPr lang="en" sz="2400">
                <a:solidFill>
                  <a:schemeClr val="dk1"/>
                </a:solidFill>
              </a:rPr>
              <a:t> development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</a:rPr>
              <a:t>Encouraging women to be more involved in the tech community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" sz="2400">
                <a:solidFill>
                  <a:schemeClr val="dk1"/>
                </a:solidFill>
              </a:rPr>
              <a:t>Increasing </a:t>
            </a:r>
            <a:r>
              <a:rPr lang="en" sz="2400"/>
              <a:t># of </a:t>
            </a:r>
            <a:r>
              <a:rPr lang="en" sz="2400">
                <a:solidFill>
                  <a:schemeClr val="dk1"/>
                </a:solidFill>
              </a:rPr>
              <a:t>female speakers and judges at conferences and hackathons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" sz="2400" u="sng">
                <a:solidFill>
                  <a:srgbClr val="00B6AA"/>
                </a:solidFill>
                <a:hlinkClick r:id="rId12"/>
              </a:rPr>
              <a:t>Hacknights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75065" y="1023450"/>
            <a:ext cx="4124399" cy="339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1800" b="1" i="0" u="none" strike="noStrike" cap="none" baseline="0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USA – Atlanta, Austin, Boston, Boulder/Denver, Connecticut, Dallas, Los Angeles, San Francisco, Seattle, Tampa, Wichita, Reno</a:t>
            </a:r>
            <a:r>
              <a:rPr lang="en" sz="1800" b="1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/Tahoe, New York City, Washington DC, </a:t>
            </a:r>
            <a:r>
              <a:rPr lang="en" sz="1800" b="1" dirty="0">
                <a:solidFill>
                  <a:srgbClr val="252526"/>
                </a:solidFill>
              </a:rPr>
              <a:t>Chicago</a:t>
            </a:r>
          </a:p>
          <a:p>
            <a:pPr marL="4572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1800" b="1" i="0" u="none" strike="noStrike" cap="none" baseline="0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Canada – Waterloo, Toronto</a:t>
            </a:r>
          </a:p>
          <a:p>
            <a:pPr marL="4572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1800" b="1" i="0" u="none" strike="noStrike" cap="none" baseline="0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United Kingdom – Belfast, London</a:t>
            </a:r>
          </a:p>
          <a:p>
            <a:pPr marL="4572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1800" b="1" i="0" u="none" strike="noStrike" cap="none" baseline="0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India – Bangalore</a:t>
            </a:r>
          </a:p>
          <a:p>
            <a:pPr marL="4572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1800" b="1" i="0" u="none" strike="noStrike" cap="none" baseline="0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Chile – Santiago </a:t>
            </a:r>
          </a:p>
          <a:p>
            <a:pPr marL="4572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1800" b="1" i="0" u="none" strike="noStrike" cap="none" baseline="0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Brazil – Recife</a:t>
            </a:r>
            <a:r>
              <a:rPr lang="en" sz="1800" b="1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, Campa Grande, Recife</a:t>
            </a:r>
          </a:p>
          <a:p>
            <a:pPr marL="4572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1800" b="1" i="0" u="none" strike="noStrike" cap="none" baseline="0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Jamaica – Kingston</a:t>
            </a:r>
          </a:p>
          <a:p>
            <a:pPr marL="457200" marR="0" lvl="0" indent="-342900" algn="l" rtl="0">
              <a:spcBef>
                <a:spcPts val="36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1800" b="1" i="0" u="none" strike="noStrike" cap="none" baseline="0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Australia – Sydney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75085" y="26924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" b="1" i="0" u="none" strike="noStrike" cap="none" baseline="0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Where we are!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5019591" y="1041450"/>
            <a:ext cx="4124399" cy="339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252526"/>
              </a:buClr>
              <a:buSzPct val="100000"/>
              <a:buFont typeface="Calibri"/>
              <a:buChar char="•"/>
            </a:pPr>
            <a:r>
              <a:rPr lang="en" sz="1800" b="1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China -- Hong Kong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252526"/>
              </a:buClr>
              <a:buSzPct val="100000"/>
              <a:buFont typeface="Calibri"/>
              <a:buChar char="•"/>
            </a:pPr>
            <a:r>
              <a:rPr lang="en" sz="1800" b="1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Mexico -- Colima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252526"/>
              </a:buClr>
              <a:buSzPct val="100000"/>
              <a:buFont typeface="Calibri"/>
              <a:buChar char="•"/>
            </a:pPr>
            <a:r>
              <a:rPr lang="en" sz="1800" b="1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Germany - Frankfurt am Main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252526"/>
              </a:buClr>
              <a:buSzPct val="100000"/>
              <a:buFont typeface="Calibri"/>
              <a:buChar char="•"/>
            </a:pPr>
            <a:r>
              <a:rPr lang="en" sz="1800" b="1" dirty="0">
                <a:solidFill>
                  <a:srgbClr val="252526"/>
                </a:solidFill>
                <a:latin typeface="Calibri"/>
                <a:ea typeface="Calibri"/>
                <a:cs typeface="Calibri"/>
                <a:sym typeface="Calibri"/>
              </a:rPr>
              <a:t>Japan - Tokyo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252526"/>
              </a:buClr>
              <a:buSzPct val="100000"/>
              <a:buFont typeface="Calibri"/>
              <a:buChar char="•"/>
            </a:pPr>
            <a:r>
              <a:rPr lang="en" sz="1800" b="1" dirty="0">
                <a:solidFill>
                  <a:srgbClr val="252526"/>
                </a:solidFill>
              </a:rPr>
              <a:t>Uruguay - Montevideo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703800" y="1116959"/>
            <a:ext cx="8041199" cy="154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96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Word from our </a:t>
            </a:r>
            <a:r>
              <a:rPr lang="en" sz="9600">
                <a:solidFill>
                  <a:srgbClr val="00B6AA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8481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iOS Bootcamp Goal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599" cy="426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Make apps for iPhone, iPod Touch, </a:t>
            </a: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iPad</a:t>
            </a:r>
            <a:endParaRPr lang="en-US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US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Learning 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Objective-C and Cocoa Touch comes with </a:t>
            </a: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creating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first iPhone native </a:t>
            </a: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applications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US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Improve 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your knowledge on object oriented programming and software engineering as </a:t>
            </a: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well.</a:t>
            </a: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US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Learn 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generalized ideas on mobile application development.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84810" y="3452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Software &amp; Hardware Requirements 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30850" y="971550"/>
            <a:ext cx="8283599" cy="426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92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900" dirty="0">
                <a:latin typeface="Arial"/>
                <a:ea typeface="Arial"/>
                <a:cs typeface="Arial"/>
                <a:sym typeface="Arial"/>
              </a:rPr>
              <a:t>Intel-based Macintosh, running Mac OS X 10.7 (Lion)</a:t>
            </a:r>
          </a:p>
          <a:p>
            <a:pPr marL="457200" lvl="0" indent="-3492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900" dirty="0">
                <a:latin typeface="Arial"/>
                <a:ea typeface="Arial"/>
                <a:cs typeface="Arial"/>
                <a:sym typeface="Arial"/>
              </a:rPr>
              <a:t>You do not need a device (iPhone, iPad, iPod touch): we will use the </a:t>
            </a:r>
            <a:r>
              <a:rPr lang="en" sz="1900" dirty="0" smtClean="0">
                <a:latin typeface="Arial"/>
                <a:ea typeface="Arial"/>
                <a:cs typeface="Arial"/>
                <a:sym typeface="Arial"/>
              </a:rPr>
              <a:t>Simulators</a:t>
            </a:r>
            <a:endParaRPr lang="en-US" sz="19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1900" dirty="0" smtClean="0">
                <a:latin typeface="Arial"/>
                <a:ea typeface="Arial"/>
                <a:cs typeface="Arial"/>
                <a:sym typeface="Arial"/>
              </a:rPr>
              <a:t>Download 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Xcode: </a:t>
            </a:r>
            <a:r>
              <a:rPr lang="en" sz="1800" dirty="0">
                <a:latin typeface="Arial"/>
                <a:ea typeface="Arial"/>
                <a:cs typeface="Arial"/>
                <a:sym typeface="Arial"/>
                <a:hlinkClick r:id="rId3"/>
              </a:rPr>
              <a:t>https://itunes.apple.com/us/app/xcode/id497799835?mt=12&amp;ign-mpt=uo%3D8</a:t>
            </a:r>
            <a:endParaRPr lang="en" sz="1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933</Words>
  <Application>Microsoft Macintosh PowerPoint</Application>
  <PresentationFormat>On-screen Show (16:9)</PresentationFormat>
  <Paragraphs>134</Paragraphs>
  <Slides>45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simple-light</vt:lpstr>
      <vt:lpstr>simple-light</vt:lpstr>
      <vt:lpstr>PowerPoint Presentation</vt:lpstr>
      <vt:lpstr>Welcome!</vt:lpstr>
      <vt:lpstr>Who we are</vt:lpstr>
      <vt:lpstr>What we do</vt:lpstr>
      <vt:lpstr>Key Initiatives</vt:lpstr>
      <vt:lpstr>Where we are!</vt:lpstr>
      <vt:lpstr>PowerPoint Presentation</vt:lpstr>
      <vt:lpstr>iOS Bootcamp Goal</vt:lpstr>
      <vt:lpstr>Software &amp; Hardware Requirements </vt:lpstr>
      <vt:lpstr>Books and other resources</vt:lpstr>
      <vt:lpstr>  Bootcamp Schedule</vt:lpstr>
      <vt:lpstr>Cocoa and Objective-C Background</vt:lpstr>
      <vt:lpstr>XCode </vt:lpstr>
      <vt:lpstr>Interface Builder - Add a image </vt:lpstr>
      <vt:lpstr>Storyboard</vt:lpstr>
      <vt:lpstr>Demo</vt:lpstr>
      <vt:lpstr>Welcome to Xcode</vt:lpstr>
      <vt:lpstr>Select New Project</vt:lpstr>
      <vt:lpstr>Name your Project</vt:lpstr>
      <vt:lpstr>Project Template Samples</vt:lpstr>
      <vt:lpstr>Choose Project Template</vt:lpstr>
      <vt:lpstr>Single View Application</vt:lpstr>
      <vt:lpstr>First Look of your project</vt:lpstr>
      <vt:lpstr>Main.Storyboard</vt:lpstr>
      <vt:lpstr>Add UILabel</vt:lpstr>
      <vt:lpstr>Add a UIImageView</vt:lpstr>
      <vt:lpstr>Add a Image to the project</vt:lpstr>
      <vt:lpstr>Run the Project !</vt:lpstr>
      <vt:lpstr>PowerPoint Presentation</vt:lpstr>
      <vt:lpstr>The Main Function</vt:lpstr>
      <vt:lpstr>UIApplication and AppDelegate</vt:lpstr>
      <vt:lpstr>App States</vt:lpstr>
      <vt:lpstr>App Life Cycle</vt:lpstr>
      <vt:lpstr>Learn Alphabet</vt:lpstr>
      <vt:lpstr>Create Learn Alphabet Project</vt:lpstr>
      <vt:lpstr>Add UIButton</vt:lpstr>
      <vt:lpstr>Add background color for buttons</vt:lpstr>
      <vt:lpstr>Add Imageview</vt:lpstr>
      <vt:lpstr>SplitView, ViewDidLoad, DidReceiveMemoryWarning</vt:lpstr>
      <vt:lpstr>Connect Properties, IBAction and IBOutlets </vt:lpstr>
      <vt:lpstr>Add IBAction</vt:lpstr>
      <vt:lpstr>Change Image on button click</vt:lpstr>
      <vt:lpstr>Git Link for Learn Alphabet</vt:lpstr>
      <vt:lpstr>Questions !</vt:lpstr>
      <vt:lpstr>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Nitika</cp:lastModifiedBy>
  <cp:revision>3</cp:revision>
  <dcterms:modified xsi:type="dcterms:W3CDTF">2014-08-05T20:54:09Z</dcterms:modified>
</cp:coreProperties>
</file>